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6" r:id="rId2"/>
    <p:sldId id="274" r:id="rId3"/>
    <p:sldId id="275" r:id="rId4"/>
    <p:sldId id="261" r:id="rId5"/>
    <p:sldId id="270" r:id="rId6"/>
    <p:sldId id="263" r:id="rId7"/>
    <p:sldId id="277" r:id="rId8"/>
    <p:sldId id="257" r:id="rId9"/>
    <p:sldId id="258" r:id="rId10"/>
    <p:sldId id="259" r:id="rId11"/>
    <p:sldId id="260" r:id="rId12"/>
    <p:sldId id="271" r:id="rId13"/>
    <p:sldId id="268" r:id="rId14"/>
    <p:sldId id="267" r:id="rId15"/>
    <p:sldId id="265" r:id="rId16"/>
    <p:sldId id="264" r:id="rId17"/>
    <p:sldId id="273" r:id="rId18"/>
    <p:sldId id="278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CC"/>
    <a:srgbClr val="008000"/>
    <a:srgbClr val="FF66FF"/>
    <a:srgbClr val="00FF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9" autoAdjust="0"/>
    <p:restoredTop sz="94624" autoAdjust="0"/>
  </p:normalViewPr>
  <p:slideViewPr>
    <p:cSldViewPr>
      <p:cViewPr varScale="1">
        <p:scale>
          <a:sx n="65" d="100"/>
          <a:sy n="65" d="100"/>
        </p:scale>
        <p:origin x="-73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23-05-2013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>
              <a:solidFill>
                <a:schemeClr val="accent1">
                  <a:tint val="2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23-05-2013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23-05-2013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23-05-2013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23-05-2013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23-05-2013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23-05-2013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23-05-2013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23-05-2013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23-05-2013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23-05-2013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213AF-26F6-41FA-8D85-E2C5388D6E58}" type="datetimeFigureOut">
              <a:rPr lang="en-US" smtClean="0"/>
              <a:pPr/>
              <a:t>23-05-2013</a:t>
            </a:fld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 sz="1000" b="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>
              <a:lum contrast="40000"/>
            </a:blip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971800" y="2176552"/>
            <a:ext cx="385988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115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ame 3"/>
          <p:cNvSpPr/>
          <p:nvPr/>
        </p:nvSpPr>
        <p:spPr>
          <a:xfrm>
            <a:off x="1250" y="-14990"/>
            <a:ext cx="9129010" cy="6841760"/>
          </a:xfrm>
          <a:prstGeom prst="frame">
            <a:avLst>
              <a:gd name="adj1" fmla="val 3102"/>
            </a:avLst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28600" y="227350"/>
            <a:ext cx="8686800" cy="53465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সামাজিক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সম্পদ</a:t>
            </a:r>
            <a:endParaRPr lang="en-US" sz="14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37" name="Straight Connector 36"/>
          <p:cNvCxnSpPr/>
          <p:nvPr/>
        </p:nvCxnSpPr>
        <p:spPr>
          <a:xfrm>
            <a:off x="381000" y="3810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397240" y="4572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413480" y="5334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429720" y="6096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987320" y="3810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6003560" y="4572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6019800" y="5334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6036040" y="6096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g-1.jpg"/>
          <p:cNvPicPr>
            <a:picLocks noChangeAspect="1"/>
          </p:cNvPicPr>
          <p:nvPr/>
        </p:nvPicPr>
        <p:blipFill>
          <a:blip r:embed="rId2" cstate="print">
            <a:lum contrast="30000"/>
          </a:blip>
          <a:stretch>
            <a:fillRect/>
          </a:stretch>
        </p:blipFill>
        <p:spPr>
          <a:xfrm>
            <a:off x="274820" y="2681990"/>
            <a:ext cx="3200400" cy="1828800"/>
          </a:xfrm>
          <a:prstGeom prst="rect">
            <a:avLst/>
          </a:prstGeom>
        </p:spPr>
      </p:pic>
      <p:pic>
        <p:nvPicPr>
          <p:cNvPr id="14" name="Picture 13" descr="m-4.jpg"/>
          <p:cNvPicPr>
            <a:picLocks noChangeAspect="1"/>
          </p:cNvPicPr>
          <p:nvPr/>
        </p:nvPicPr>
        <p:blipFill>
          <a:blip r:embed="rId3" cstate="print">
            <a:lum contrast="30000"/>
          </a:blip>
          <a:stretch>
            <a:fillRect/>
          </a:stretch>
        </p:blipFill>
        <p:spPr>
          <a:xfrm>
            <a:off x="276070" y="793230"/>
            <a:ext cx="3200400" cy="1828800"/>
          </a:xfrm>
          <a:prstGeom prst="rect">
            <a:avLst/>
          </a:prstGeom>
        </p:spPr>
      </p:pic>
      <p:pic>
        <p:nvPicPr>
          <p:cNvPr id="15" name="Picture 14" descr="mundir-2.jpg"/>
          <p:cNvPicPr>
            <a:picLocks noChangeAspect="1"/>
          </p:cNvPicPr>
          <p:nvPr/>
        </p:nvPicPr>
        <p:blipFill>
          <a:blip r:embed="rId4" cstate="print">
            <a:lum contrast="30000"/>
          </a:blip>
          <a:stretch>
            <a:fillRect/>
          </a:stretch>
        </p:blipFill>
        <p:spPr>
          <a:xfrm>
            <a:off x="3522690" y="806970"/>
            <a:ext cx="3200400" cy="182880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228600" y="4572000"/>
            <a:ext cx="8686800" cy="2057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304800" y="4694420"/>
            <a:ext cx="8458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গ্রাম</a:t>
            </a:r>
            <a:r>
              <a:rPr lang="en-US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শহরে</a:t>
            </a:r>
            <a:r>
              <a:rPr lang="en-US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খেলার</a:t>
            </a:r>
            <a:r>
              <a:rPr lang="en-US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মাঠ</a:t>
            </a:r>
            <a:r>
              <a:rPr lang="en-US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রয়েছে</a:t>
            </a:r>
            <a:r>
              <a:rPr lang="en-US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বয়সের</a:t>
            </a:r>
            <a:r>
              <a:rPr lang="en-US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মানুষ</a:t>
            </a:r>
            <a:r>
              <a:rPr lang="en-US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এসব</a:t>
            </a:r>
            <a:r>
              <a:rPr lang="en-US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মাঠে</a:t>
            </a:r>
            <a:r>
              <a:rPr lang="en-US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ফুটবল</a:t>
            </a:r>
            <a:r>
              <a:rPr lang="en-US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ক্রিকেট</a:t>
            </a:r>
            <a:r>
              <a:rPr lang="en-US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হকি</a:t>
            </a:r>
            <a:r>
              <a:rPr lang="en-US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হাডুডু</a:t>
            </a:r>
            <a:r>
              <a:rPr lang="en-US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কানামাছি</a:t>
            </a:r>
            <a:r>
              <a:rPr lang="en-US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বউচি</a:t>
            </a:r>
            <a:r>
              <a:rPr lang="en-US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গোল্লাছুট</a:t>
            </a:r>
            <a:r>
              <a:rPr lang="en-US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দাড়িয়াবান্দা</a:t>
            </a:r>
            <a:r>
              <a:rPr lang="en-US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ইত্যাদি</a:t>
            </a:r>
            <a:r>
              <a:rPr lang="en-US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নানারকম</a:t>
            </a:r>
            <a:r>
              <a:rPr lang="en-US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খেলাখুলা</a:t>
            </a:r>
            <a:r>
              <a:rPr lang="en-US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18" name="Picture 17" descr="images.jpg"/>
          <p:cNvPicPr>
            <a:picLocks noChangeAspect="1"/>
          </p:cNvPicPr>
          <p:nvPr/>
        </p:nvPicPr>
        <p:blipFill>
          <a:blip r:embed="rId5" cstate="print">
            <a:lum contrast="30000"/>
          </a:blip>
          <a:stretch>
            <a:fillRect/>
          </a:stretch>
        </p:blipFill>
        <p:spPr>
          <a:xfrm>
            <a:off x="3520190" y="2681990"/>
            <a:ext cx="3200400" cy="1828800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6751820" y="762000"/>
            <a:ext cx="2163580" cy="3810000"/>
            <a:chOff x="6751820" y="762000"/>
            <a:chExt cx="2163580" cy="3810000"/>
          </a:xfrm>
        </p:grpSpPr>
        <p:sp>
          <p:nvSpPr>
            <p:cNvPr id="21" name="Rectangle 20"/>
            <p:cNvSpPr/>
            <p:nvPr/>
          </p:nvSpPr>
          <p:spPr>
            <a:xfrm>
              <a:off x="6781800" y="762000"/>
              <a:ext cx="2133600" cy="3810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/>
            </a:p>
          </p:txBody>
        </p:sp>
        <p:sp>
          <p:nvSpPr>
            <p:cNvPr id="22" name="Right Triangle 21"/>
            <p:cNvSpPr/>
            <p:nvPr/>
          </p:nvSpPr>
          <p:spPr>
            <a:xfrm rot="10800000">
              <a:off x="6751820" y="776990"/>
              <a:ext cx="2148590" cy="1661410"/>
            </a:xfrm>
            <a:prstGeom prst="rtTriangle">
              <a:avLst/>
            </a:prstGeom>
            <a:solidFill>
              <a:srgbClr val="00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ight Triangle 22"/>
            <p:cNvSpPr/>
            <p:nvPr/>
          </p:nvSpPr>
          <p:spPr>
            <a:xfrm>
              <a:off x="6781800" y="2910590"/>
              <a:ext cx="2133600" cy="1661410"/>
            </a:xfrm>
            <a:prstGeom prst="rtTriangle">
              <a:avLst/>
            </a:prstGeom>
            <a:solidFill>
              <a:srgbClr val="00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6936660" y="2438400"/>
            <a:ext cx="190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খেলার</a:t>
            </a:r>
            <a:r>
              <a:rPr lang="en-US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মাঠ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 tmFilter="0,0; .5, 1; 1, 1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9" grpId="0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ame 3"/>
          <p:cNvSpPr/>
          <p:nvPr/>
        </p:nvSpPr>
        <p:spPr>
          <a:xfrm>
            <a:off x="1250" y="-14990"/>
            <a:ext cx="9129010" cy="6841760"/>
          </a:xfrm>
          <a:prstGeom prst="frame">
            <a:avLst>
              <a:gd name="adj1" fmla="val 3102"/>
            </a:avLst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28600" y="227350"/>
            <a:ext cx="8686800" cy="53465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সামাজিক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সম্পদ</a:t>
            </a:r>
            <a:endParaRPr lang="en-US" sz="14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37" name="Straight Connector 36"/>
          <p:cNvCxnSpPr/>
          <p:nvPr/>
        </p:nvCxnSpPr>
        <p:spPr>
          <a:xfrm>
            <a:off x="381000" y="3810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397240" y="4572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413480" y="5334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429720" y="6096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987320" y="3810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6003560" y="4572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6019800" y="5334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6036040" y="6096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g-1.jpg"/>
          <p:cNvPicPr>
            <a:picLocks noChangeAspect="1"/>
          </p:cNvPicPr>
          <p:nvPr/>
        </p:nvPicPr>
        <p:blipFill>
          <a:blip r:embed="rId2" cstate="print">
            <a:lum contrast="40000"/>
          </a:blip>
          <a:stretch>
            <a:fillRect/>
          </a:stretch>
        </p:blipFill>
        <p:spPr>
          <a:xfrm>
            <a:off x="274820" y="2681990"/>
            <a:ext cx="3200400" cy="1828800"/>
          </a:xfrm>
          <a:prstGeom prst="rect">
            <a:avLst/>
          </a:prstGeom>
        </p:spPr>
      </p:pic>
      <p:pic>
        <p:nvPicPr>
          <p:cNvPr id="14" name="Picture 13" descr="m-4.jpg"/>
          <p:cNvPicPr>
            <a:picLocks noChangeAspect="1"/>
          </p:cNvPicPr>
          <p:nvPr/>
        </p:nvPicPr>
        <p:blipFill>
          <a:blip r:embed="rId3" cstate="print">
            <a:lum contrast="30000"/>
          </a:blip>
          <a:stretch>
            <a:fillRect/>
          </a:stretch>
        </p:blipFill>
        <p:spPr>
          <a:xfrm>
            <a:off x="276070" y="793230"/>
            <a:ext cx="3200400" cy="1828800"/>
          </a:xfrm>
          <a:prstGeom prst="rect">
            <a:avLst/>
          </a:prstGeom>
        </p:spPr>
      </p:pic>
      <p:pic>
        <p:nvPicPr>
          <p:cNvPr id="15" name="Picture 14" descr="mundir-2.jpg"/>
          <p:cNvPicPr>
            <a:picLocks noChangeAspect="1"/>
          </p:cNvPicPr>
          <p:nvPr/>
        </p:nvPicPr>
        <p:blipFill>
          <a:blip r:embed="rId4" cstate="print">
            <a:lum contrast="30000"/>
          </a:blip>
          <a:stretch>
            <a:fillRect/>
          </a:stretch>
        </p:blipFill>
        <p:spPr>
          <a:xfrm>
            <a:off x="3522690" y="806970"/>
            <a:ext cx="3200400" cy="182880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228600" y="4572000"/>
            <a:ext cx="8686800" cy="2057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304800" y="4604480"/>
            <a:ext cx="8458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পার্কে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নানা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ধরনের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গাছ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ফুলের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বাগান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অনেক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পার্কে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পুকুর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অথবা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লেক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আর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আঁকাবাঁকা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রাস্তা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মানুষ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আনন্দ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লাভের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পার্কে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বেড়াতে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শিশুদের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জন্যও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স্থানে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পার্ক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রয়েছে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এগুলোকে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শিশুপার্ক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 </a:t>
            </a:r>
            <a:endParaRPr lang="en-US" sz="3000" dirty="0">
              <a:solidFill>
                <a:schemeClr val="bg1"/>
              </a:solidFill>
            </a:endParaRPr>
          </a:p>
        </p:txBody>
      </p:sp>
      <p:pic>
        <p:nvPicPr>
          <p:cNvPr id="18" name="Picture 17" descr="images.jpg"/>
          <p:cNvPicPr>
            <a:picLocks noChangeAspect="1"/>
          </p:cNvPicPr>
          <p:nvPr/>
        </p:nvPicPr>
        <p:blipFill>
          <a:blip r:embed="rId5" cstate="print">
            <a:lum contrast="40000"/>
          </a:blip>
          <a:stretch>
            <a:fillRect/>
          </a:stretch>
        </p:blipFill>
        <p:spPr>
          <a:xfrm>
            <a:off x="3520190" y="2681990"/>
            <a:ext cx="3200400" cy="1828800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6751820" y="762000"/>
            <a:ext cx="2163580" cy="3810000"/>
            <a:chOff x="6751820" y="762000"/>
            <a:chExt cx="2163580" cy="3810000"/>
          </a:xfrm>
        </p:grpSpPr>
        <p:sp>
          <p:nvSpPr>
            <p:cNvPr id="21" name="Rectangle 20"/>
            <p:cNvSpPr/>
            <p:nvPr/>
          </p:nvSpPr>
          <p:spPr>
            <a:xfrm>
              <a:off x="6781800" y="762000"/>
              <a:ext cx="2133600" cy="3810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/>
            </a:p>
          </p:txBody>
        </p:sp>
        <p:sp>
          <p:nvSpPr>
            <p:cNvPr id="22" name="Right Triangle 21"/>
            <p:cNvSpPr/>
            <p:nvPr/>
          </p:nvSpPr>
          <p:spPr>
            <a:xfrm rot="10800000">
              <a:off x="6751820" y="776990"/>
              <a:ext cx="2148590" cy="1661410"/>
            </a:xfrm>
            <a:prstGeom prst="rtTriangle">
              <a:avLst/>
            </a:prstGeom>
            <a:solidFill>
              <a:srgbClr val="00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ight Triangle 22"/>
            <p:cNvSpPr/>
            <p:nvPr/>
          </p:nvSpPr>
          <p:spPr>
            <a:xfrm>
              <a:off x="6781800" y="2910590"/>
              <a:ext cx="2133600" cy="1661410"/>
            </a:xfrm>
            <a:prstGeom prst="rtTriangle">
              <a:avLst/>
            </a:prstGeom>
            <a:solidFill>
              <a:srgbClr val="00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7376652" y="2335164"/>
            <a:ext cx="990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পার্ক</a:t>
            </a:r>
            <a:endParaRPr 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 tmFilter="0,0; .5, 1; 1, 1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9" grpId="0"/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 flipV="1">
            <a:off x="872616" y="1582507"/>
            <a:ext cx="7010400" cy="147977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32031" y="690720"/>
            <a:ext cx="223330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60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</a:t>
            </a:r>
            <a:r>
              <a:rPr lang="en-US" sz="48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রব</a:t>
            </a:r>
            <a:r>
              <a:rPr lang="en-US" sz="4800" b="1" spc="150" dirty="0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</a:t>
            </a:r>
            <a:endParaRPr lang="en-US" sz="4800" b="1" spc="150" dirty="0" smtClean="0">
              <a:ln w="11430"/>
              <a:solidFill>
                <a:srgbClr val="FF0000"/>
              </a:solidFill>
              <a:effectLst>
                <a:glow rad="101600">
                  <a:srgbClr val="FFFF00">
                    <a:alpha val="60000"/>
                  </a:srgbClr>
                </a:glow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612488" y="3308556"/>
            <a:ext cx="59436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পাঠ্য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বইয়ের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মিলিয়ে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নাও</a:t>
            </a:r>
            <a:endParaRPr lang="en-US" sz="44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পৃষ্ঠা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: 29 ও 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৩০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 </a:t>
            </a:r>
            <a:endParaRPr lang="en-US" sz="4400" dirty="0"/>
          </a:p>
        </p:txBody>
      </p:sp>
      <p:sp>
        <p:nvSpPr>
          <p:cNvPr id="11" name="Rectangle 10"/>
          <p:cNvSpPr/>
          <p:nvPr/>
        </p:nvSpPr>
        <p:spPr>
          <a:xfrm>
            <a:off x="4831833" y="1910157"/>
            <a:ext cx="22621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spc="150" dirty="0" err="1" smtClean="0">
                <a:ln w="11430"/>
                <a:solidFill>
                  <a:srgbClr val="00B05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3200" b="1" spc="150" dirty="0" smtClean="0">
                <a:ln w="11430"/>
                <a:solidFill>
                  <a:srgbClr val="00B05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 5 </a:t>
            </a:r>
            <a:r>
              <a:rPr lang="en-US" sz="3200" b="1" spc="150" dirty="0" err="1" smtClean="0">
                <a:ln w="11430"/>
                <a:solidFill>
                  <a:srgbClr val="00B05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মিনিট</a:t>
            </a:r>
            <a:endParaRPr lang="en-US" sz="4000" b="1" spc="150" dirty="0" smtClean="0">
              <a:ln w="11430"/>
              <a:solidFill>
                <a:srgbClr val="00B050"/>
              </a:solidFill>
              <a:effectLst>
                <a:glow rad="101600">
                  <a:srgbClr val="FFFF00">
                    <a:alpha val="60000"/>
                  </a:srgbClr>
                </a:glow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 flipV="1">
            <a:off x="0" y="6191855"/>
            <a:ext cx="9144000" cy="228599"/>
          </a:xfrm>
          <a:prstGeom prst="rect">
            <a:avLst/>
          </a:prstGeom>
          <a:solidFill>
            <a:srgbClr val="FF66F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ransition spd="med">
    <p:comb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2610480" y="2187817"/>
            <a:ext cx="3232356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অল্প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কথায়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উত্তর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দাও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:</a:t>
            </a:r>
            <a:endParaRPr lang="en-US" sz="3600" dirty="0"/>
          </a:p>
        </p:txBody>
      </p:sp>
      <p:sp>
        <p:nvSpPr>
          <p:cNvPr id="5" name="Rectangle 4"/>
          <p:cNvSpPr/>
          <p:nvPr/>
        </p:nvSpPr>
        <p:spPr>
          <a:xfrm flipV="1">
            <a:off x="872616" y="940951"/>
            <a:ext cx="7010400" cy="147977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968322" y="49164"/>
            <a:ext cx="240963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60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</a:t>
            </a:r>
            <a:r>
              <a:rPr lang="en-US" sz="48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লীয়</a:t>
            </a:r>
            <a:r>
              <a:rPr lang="en-US" sz="4800" b="1" spc="150" dirty="0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4800" b="1" spc="150" dirty="0" smtClean="0">
              <a:ln w="11430"/>
              <a:solidFill>
                <a:srgbClr val="FF0000"/>
              </a:solidFill>
              <a:effectLst>
                <a:glow rad="101600">
                  <a:srgbClr val="FFFF00">
                    <a:alpha val="60000"/>
                  </a:srgbClr>
                </a:glow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831833" y="1268601"/>
            <a:ext cx="22621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spc="150" dirty="0" err="1" smtClean="0">
                <a:ln w="11430"/>
                <a:solidFill>
                  <a:srgbClr val="00B05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3200" b="1" spc="150" dirty="0" smtClean="0">
                <a:ln w="11430"/>
                <a:solidFill>
                  <a:srgbClr val="00B05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 5 </a:t>
            </a:r>
            <a:r>
              <a:rPr lang="en-US" sz="3200" b="1" spc="150" dirty="0" err="1" smtClean="0">
                <a:ln w="11430"/>
                <a:solidFill>
                  <a:srgbClr val="00B05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মিনিট</a:t>
            </a:r>
            <a:endParaRPr lang="en-US" sz="4000" b="1" spc="150" dirty="0" smtClean="0">
              <a:ln w="11430"/>
              <a:solidFill>
                <a:srgbClr val="00B050"/>
              </a:solidFill>
              <a:effectLst>
                <a:glow rad="101600">
                  <a:srgbClr val="FFFF00">
                    <a:alpha val="60000"/>
                  </a:srgbClr>
                </a:glow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 flipV="1">
            <a:off x="0" y="6191855"/>
            <a:ext cx="9144000" cy="228599"/>
          </a:xfrm>
          <a:prstGeom prst="rect">
            <a:avLst/>
          </a:prstGeom>
          <a:solidFill>
            <a:srgbClr val="FF66F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SAM_783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82299" y="149940"/>
            <a:ext cx="1573161" cy="11012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Rectangle 9"/>
          <p:cNvSpPr/>
          <p:nvPr/>
        </p:nvSpPr>
        <p:spPr>
          <a:xfrm>
            <a:off x="1079532" y="3024310"/>
            <a:ext cx="7010400" cy="609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রাস্তা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আমাদের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কাজে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লাগে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110762" y="4014910"/>
            <a:ext cx="7010400" cy="609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খেলার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মাঠ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আমাদের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কাজে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লাগে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28252" y="5005510"/>
            <a:ext cx="7010400" cy="609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পার্ক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আমাদের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কাজে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লাগে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68492" y="2928120"/>
            <a:ext cx="1812560" cy="762000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দল-০১</a:t>
            </a:r>
            <a:endParaRPr lang="en-US" sz="4000" dirty="0"/>
          </a:p>
        </p:txBody>
      </p:sp>
      <p:sp>
        <p:nvSpPr>
          <p:cNvPr id="14" name="Rectangle 13"/>
          <p:cNvSpPr/>
          <p:nvPr/>
        </p:nvSpPr>
        <p:spPr>
          <a:xfrm>
            <a:off x="782232" y="3916220"/>
            <a:ext cx="1812560" cy="76200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দল-০২</a:t>
            </a:r>
            <a:endParaRPr lang="en-US" sz="4000" dirty="0"/>
          </a:p>
        </p:txBody>
      </p:sp>
      <p:sp>
        <p:nvSpPr>
          <p:cNvPr id="15" name="Rectangle 14"/>
          <p:cNvSpPr/>
          <p:nvPr/>
        </p:nvSpPr>
        <p:spPr>
          <a:xfrm>
            <a:off x="782232" y="4874340"/>
            <a:ext cx="1812560" cy="76200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দল-০৩</a:t>
            </a:r>
            <a:endParaRPr lang="en-US" sz="4000" dirty="0"/>
          </a:p>
        </p:txBody>
      </p:sp>
    </p:spTree>
  </p:cSld>
  <p:clrMapOvr>
    <a:masterClrMapping/>
  </p:clrMapOvr>
  <p:transition spd="med">
    <p:comb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667440" y="1233936"/>
            <a:ext cx="21630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en-US" sz="4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: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181396" y="2566212"/>
            <a:ext cx="72677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২।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উপযুক্ত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শব্দ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দিয়ে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শূন্যস্থান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পূরণ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:	</a:t>
            </a:r>
            <a:endParaRPr lang="en-US" sz="3600" dirty="0"/>
          </a:p>
        </p:txBody>
      </p:sp>
      <p:sp>
        <p:nvSpPr>
          <p:cNvPr id="21" name="TextBox 20"/>
          <p:cNvSpPr txBox="1"/>
          <p:nvPr/>
        </p:nvSpPr>
        <p:spPr>
          <a:xfrm>
            <a:off x="1512426" y="3295742"/>
            <a:ext cx="643203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ক.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সেতু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সাঁকো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দিয়ে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মানুষ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           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endParaRPr lang="en-US" sz="14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খ.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অনেক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পার্কে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      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অথবা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লেক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endParaRPr lang="en-US" sz="14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গ.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যাতায়াতের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     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প্রয়োজন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/>
          </a:p>
        </p:txBody>
      </p:sp>
      <p:sp>
        <p:nvSpPr>
          <p:cNvPr id="22" name="TextBox 21"/>
          <p:cNvSpPr txBox="1"/>
          <p:nvPr/>
        </p:nvSpPr>
        <p:spPr>
          <a:xfrm>
            <a:off x="5432316" y="3303359"/>
            <a:ext cx="137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যাতায়াত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773112" y="4003907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পুকুর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243096" y="4714046"/>
            <a:ext cx="8844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রাস্তা</a:t>
            </a:r>
            <a:endParaRPr lang="en-US" sz="3200" dirty="0">
              <a:solidFill>
                <a:srgbClr val="FF0000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5486400" y="3784898"/>
            <a:ext cx="1219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3824748" y="4546898"/>
            <a:ext cx="6858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4257360" y="5217950"/>
            <a:ext cx="6858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 flipV="1">
            <a:off x="872616" y="940951"/>
            <a:ext cx="7010400" cy="147977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719858" y="49164"/>
            <a:ext cx="290656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60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</a:t>
            </a:r>
            <a:r>
              <a:rPr lang="en-US" sz="48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ড়ায়</a:t>
            </a:r>
            <a:r>
              <a:rPr lang="en-US" sz="4800" b="1" spc="150" dirty="0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4800" b="1" spc="150" dirty="0" smtClean="0">
              <a:ln w="11430"/>
              <a:solidFill>
                <a:srgbClr val="FF0000"/>
              </a:solidFill>
              <a:effectLst>
                <a:glow rad="101600">
                  <a:srgbClr val="FFFF00">
                    <a:alpha val="60000"/>
                  </a:srgbClr>
                </a:glow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831833" y="1268601"/>
            <a:ext cx="22621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spc="150" dirty="0" err="1" smtClean="0">
                <a:ln w="11430"/>
                <a:solidFill>
                  <a:srgbClr val="00B05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3200" b="1" spc="150" dirty="0" smtClean="0">
                <a:ln w="11430"/>
                <a:solidFill>
                  <a:srgbClr val="00B05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 5 </a:t>
            </a:r>
            <a:r>
              <a:rPr lang="en-US" sz="3200" b="1" spc="150" dirty="0" err="1" smtClean="0">
                <a:ln w="11430"/>
                <a:solidFill>
                  <a:srgbClr val="00B05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মিনিট</a:t>
            </a:r>
            <a:endParaRPr lang="en-US" sz="4000" b="1" spc="150" dirty="0" smtClean="0">
              <a:ln w="11430"/>
              <a:solidFill>
                <a:srgbClr val="00B050"/>
              </a:solidFill>
              <a:effectLst>
                <a:glow rad="101600">
                  <a:srgbClr val="FFFF00">
                    <a:alpha val="60000"/>
                  </a:srgbClr>
                </a:glow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Rectangle 15"/>
          <p:cNvSpPr/>
          <p:nvPr/>
        </p:nvSpPr>
        <p:spPr>
          <a:xfrm flipV="1">
            <a:off x="0" y="6191855"/>
            <a:ext cx="9144000" cy="228599"/>
          </a:xfrm>
          <a:prstGeom prst="rect">
            <a:avLst/>
          </a:prstGeom>
          <a:solidFill>
            <a:srgbClr val="FF66F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7" name="Picture 16" descr="SAM_7832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tretch>
            <a:fillRect/>
          </a:stretch>
        </p:blipFill>
        <p:spPr>
          <a:xfrm>
            <a:off x="3593688" y="235968"/>
            <a:ext cx="1600200" cy="1120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990600" y="2020512"/>
            <a:ext cx="7086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4838" indent="-604838" algn="just"/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বাম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পাশের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কথাগুলোর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ডান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পাশের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কথাগুলো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মিল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:</a:t>
            </a:r>
            <a:endParaRPr lang="en-US" sz="3600" dirty="0"/>
          </a:p>
        </p:txBody>
      </p:sp>
      <p:graphicFrame>
        <p:nvGraphicFramePr>
          <p:cNvPr id="18" name="Table 17"/>
          <p:cNvGraphicFramePr>
            <a:graphicFrameLocks noGrp="1"/>
          </p:cNvGraphicFramePr>
          <p:nvPr/>
        </p:nvGraphicFramePr>
        <p:xfrm>
          <a:off x="1219200" y="3446688"/>
          <a:ext cx="6705600" cy="23164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38600"/>
                <a:gridCol w="2667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ক. </a:t>
                      </a:r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যাতায়াতের</a:t>
                      </a:r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জন্য</a:t>
                      </a:r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মানুষ</a:t>
                      </a:r>
                      <a:endParaRPr lang="en-US" sz="3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নানা</a:t>
                      </a:r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কাজে</a:t>
                      </a:r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আসে</a:t>
                      </a:r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।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খ. </a:t>
                      </a:r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গ্রাম</a:t>
                      </a:r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ও </a:t>
                      </a:r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শহরে</a:t>
                      </a:r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খেলার</a:t>
                      </a:r>
                      <a:endParaRPr lang="en-US" sz="3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রাস্তা</a:t>
                      </a:r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ব্যবহার</a:t>
                      </a:r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করে</a:t>
                      </a:r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।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গ. </a:t>
                      </a:r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সামাজিক</a:t>
                      </a:r>
                      <a:r>
                        <a:rPr lang="en-US" sz="3200" baseline="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সম্পদ</a:t>
                      </a:r>
                      <a:r>
                        <a:rPr lang="en-US" sz="3200" baseline="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আমাদের</a:t>
                      </a:r>
                      <a:endParaRPr lang="en-US" sz="3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aseline="0" dirty="0" err="1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মাঠ</a:t>
                      </a:r>
                      <a:r>
                        <a:rPr lang="en-US" sz="3200" baseline="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রয়েছে</a:t>
                      </a:r>
                      <a:r>
                        <a:rPr lang="en-US" sz="3200" baseline="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।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3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aseline="0" dirty="0" err="1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পার্ক</a:t>
                      </a:r>
                      <a:r>
                        <a:rPr lang="en-US" sz="3200" baseline="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রয়েছে</a:t>
                      </a:r>
                      <a:r>
                        <a:rPr lang="en-US" sz="3200" baseline="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।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 flipV="1">
            <a:off x="872616" y="940951"/>
            <a:ext cx="7010400" cy="147977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12030" y="49164"/>
            <a:ext cx="272222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60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</a:t>
            </a:r>
            <a:r>
              <a:rPr lang="en-US" sz="48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কাকী</a:t>
            </a:r>
            <a:r>
              <a:rPr lang="en-US" sz="4800" b="1" spc="150" dirty="0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4800" b="1" spc="150" dirty="0" smtClean="0">
              <a:ln w="11430"/>
              <a:solidFill>
                <a:srgbClr val="FF0000"/>
              </a:solidFill>
              <a:effectLst>
                <a:glow rad="101600">
                  <a:srgbClr val="FFFF00">
                    <a:alpha val="60000"/>
                  </a:srgbClr>
                </a:glow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831833" y="1268601"/>
            <a:ext cx="22621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spc="150" dirty="0" err="1" smtClean="0">
                <a:ln w="11430"/>
                <a:solidFill>
                  <a:srgbClr val="00B05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3200" b="1" spc="150" dirty="0" smtClean="0">
                <a:ln w="11430"/>
                <a:solidFill>
                  <a:srgbClr val="00B05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 5 </a:t>
            </a:r>
            <a:r>
              <a:rPr lang="en-US" sz="3200" b="1" spc="150" dirty="0" err="1" smtClean="0">
                <a:ln w="11430"/>
                <a:solidFill>
                  <a:srgbClr val="00B05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মিনিট</a:t>
            </a:r>
            <a:endParaRPr lang="en-US" sz="4000" b="1" spc="150" dirty="0" smtClean="0">
              <a:ln w="11430"/>
              <a:solidFill>
                <a:srgbClr val="00B050"/>
              </a:solidFill>
              <a:effectLst>
                <a:glow rad="101600">
                  <a:srgbClr val="FFFF00">
                    <a:alpha val="60000"/>
                  </a:srgbClr>
                </a:glow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 flipV="1">
            <a:off x="0" y="6191855"/>
            <a:ext cx="9144000" cy="228599"/>
          </a:xfrm>
          <a:prstGeom prst="rect">
            <a:avLst/>
          </a:prstGeom>
          <a:solidFill>
            <a:srgbClr val="FF66F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 descr="SAM_7828.JPG"/>
          <p:cNvPicPr>
            <a:picLocks noChangeAspect="1"/>
          </p:cNvPicPr>
          <p:nvPr/>
        </p:nvPicPr>
        <p:blipFill>
          <a:blip r:embed="rId2" cstate="print">
            <a:lum contrast="20000"/>
          </a:blip>
          <a:stretch>
            <a:fillRect/>
          </a:stretch>
        </p:blipFill>
        <p:spPr>
          <a:xfrm>
            <a:off x="3657600" y="228600"/>
            <a:ext cx="1524000" cy="1066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comb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562896" y="2819400"/>
            <a:ext cx="79715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সামাজিক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সম্পদ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আমাদের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নানা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কাজে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আসে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এসব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সম্পদের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ক্ষতি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করব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না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সবসময়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এগুলো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সুন্দর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রাখার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যত্ন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নেব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/>
          </a:p>
        </p:txBody>
      </p:sp>
      <p:sp>
        <p:nvSpPr>
          <p:cNvPr id="12" name="Rectangle 11"/>
          <p:cNvSpPr/>
          <p:nvPr/>
        </p:nvSpPr>
        <p:spPr>
          <a:xfrm flipV="1">
            <a:off x="1226568" y="1582507"/>
            <a:ext cx="7010400" cy="147977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flipV="1">
            <a:off x="0" y="6191855"/>
            <a:ext cx="9144000" cy="228599"/>
          </a:xfrm>
          <a:prstGeom prst="rect">
            <a:avLst/>
          </a:prstGeom>
          <a:solidFill>
            <a:srgbClr val="FF66F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1524000" y="2743200"/>
            <a:ext cx="6477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তোমাদের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চারপাশে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যেসব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সামাজিক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সম্পদ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রয়েছে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তার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তালিকা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আনবে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z="3600" dirty="0"/>
          </a:p>
        </p:txBody>
      </p:sp>
      <p:sp>
        <p:nvSpPr>
          <p:cNvPr id="6" name="Rectangle 5"/>
          <p:cNvSpPr/>
          <p:nvPr/>
        </p:nvSpPr>
        <p:spPr>
          <a:xfrm flipV="1">
            <a:off x="872616" y="1528423"/>
            <a:ext cx="7010400" cy="147977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84165" y="636636"/>
            <a:ext cx="257795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60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48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ড়ির</a:t>
            </a:r>
            <a:r>
              <a:rPr lang="en-US" sz="4800" b="1" spc="150" dirty="0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4800" b="1" spc="150" dirty="0" smtClean="0">
              <a:ln w="11430"/>
              <a:solidFill>
                <a:srgbClr val="FF0000"/>
              </a:solidFill>
              <a:effectLst>
                <a:glow rad="101600">
                  <a:srgbClr val="FFFF00">
                    <a:alpha val="60000"/>
                  </a:srgbClr>
                </a:glow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 flipV="1">
            <a:off x="0" y="6191855"/>
            <a:ext cx="9144000" cy="228599"/>
          </a:xfrm>
          <a:prstGeom prst="rect">
            <a:avLst/>
          </a:prstGeom>
          <a:solidFill>
            <a:srgbClr val="FF66F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>
              <a:lum contrast="30000"/>
            </a:blip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905000" y="2438400"/>
            <a:ext cx="5029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7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7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735713" y="2362200"/>
            <a:ext cx="5556328" cy="27392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6000" b="1" spc="150" dirty="0" err="1" smtClean="0">
                <a:ln w="11430"/>
                <a:solidFill>
                  <a:srgbClr val="FF3399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6000" b="1" spc="150" dirty="0" smtClean="0">
                <a:ln w="11430"/>
                <a:solidFill>
                  <a:srgbClr val="FF3399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 </a:t>
            </a:r>
            <a:r>
              <a:rPr lang="en-US" sz="6000" b="1" spc="150" dirty="0" err="1" smtClean="0">
                <a:ln w="11430"/>
                <a:solidFill>
                  <a:srgbClr val="FF3399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চতুর্থ</a:t>
            </a:r>
            <a:endParaRPr lang="en-US" sz="6000" b="1" spc="150" dirty="0" smtClean="0">
              <a:ln w="11430"/>
              <a:solidFill>
                <a:srgbClr val="FF3399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000" b="1" spc="150" dirty="0" err="1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4000" b="1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: </a:t>
            </a:r>
            <a:r>
              <a:rPr lang="en-US" sz="4000" b="1" spc="150" dirty="0" err="1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বাংলাদেশ</a:t>
            </a:r>
            <a:r>
              <a:rPr lang="en-US" sz="4000" b="1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000" b="1" spc="150" dirty="0" err="1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বিশ্বপরিচয়</a:t>
            </a:r>
            <a:endParaRPr lang="en-US" sz="4000" b="1" spc="150" dirty="0" smtClean="0">
              <a:ln w="11430"/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600" b="1" spc="150" dirty="0" smtClean="0">
                <a:ln w="11430"/>
                <a:solidFill>
                  <a:srgbClr val="7030A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পৃষ্ঠা-২৯ ও ৩০</a:t>
            </a:r>
          </a:p>
          <a:p>
            <a:pPr algn="ctr"/>
            <a:r>
              <a:rPr lang="en-US" sz="3600" b="1" spc="150" dirty="0" err="1" smtClean="0">
                <a:ln w="11430"/>
                <a:solidFill>
                  <a:srgbClr val="7030A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3600" b="1" spc="150" dirty="0" smtClean="0">
                <a:ln w="11430"/>
                <a:solidFill>
                  <a:srgbClr val="7030A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: ৪৫ </a:t>
            </a:r>
            <a:r>
              <a:rPr lang="en-US" sz="3600" b="1" spc="150" dirty="0" err="1" smtClean="0">
                <a:ln w="11430"/>
                <a:solidFill>
                  <a:srgbClr val="7030A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মিনিট</a:t>
            </a:r>
            <a:endParaRPr lang="en-US" sz="3600" b="1" spc="150" dirty="0" smtClean="0">
              <a:ln w="11430"/>
              <a:solidFill>
                <a:srgbClr val="7030A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 flipV="1">
            <a:off x="872616" y="1528423"/>
            <a:ext cx="7010400" cy="147977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72789" y="636636"/>
            <a:ext cx="197041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60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</a:t>
            </a:r>
            <a:r>
              <a:rPr lang="en-US" sz="48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রিচিতি</a:t>
            </a:r>
            <a:endParaRPr lang="en-US" sz="4800" b="1" spc="150" dirty="0" smtClean="0">
              <a:ln w="11430"/>
              <a:solidFill>
                <a:srgbClr val="FF0000"/>
              </a:solidFill>
              <a:effectLst>
                <a:glow rad="101600">
                  <a:srgbClr val="FFFF00">
                    <a:alpha val="60000"/>
                  </a:srgbClr>
                </a:glow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 flipV="1">
            <a:off x="0" y="6191855"/>
            <a:ext cx="9144000" cy="228599"/>
          </a:xfrm>
          <a:prstGeom prst="rect">
            <a:avLst/>
          </a:prstGeom>
          <a:solidFill>
            <a:srgbClr val="FF66F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ransition spd="med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20275" y="3168444"/>
            <a:ext cx="5447325" cy="150810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3600" spc="150" dirty="0" err="1" smtClean="0">
                <a:ln w="11430"/>
                <a:latin typeface="NikoshBAN" pitchFamily="2" charset="0"/>
                <a:cs typeface="NikoshBAN" pitchFamily="2" charset="0"/>
              </a:rPr>
              <a:t>মোহা</a:t>
            </a:r>
            <a:r>
              <a:rPr lang="en-US" sz="3600" spc="150" dirty="0" smtClean="0">
                <a:ln w="11430"/>
                <a:latin typeface="NikoshBAN" pitchFamily="2" charset="0"/>
                <a:cs typeface="NikoshBAN" pitchFamily="2" charset="0"/>
              </a:rPr>
              <a:t>: </a:t>
            </a:r>
            <a:r>
              <a:rPr lang="en-US" sz="3600" spc="150" dirty="0" err="1" smtClean="0">
                <a:ln w="11430"/>
                <a:latin typeface="NikoshBAN" pitchFamily="2" charset="0"/>
                <a:cs typeface="NikoshBAN" pitchFamily="2" charset="0"/>
              </a:rPr>
              <a:t>জাহাঙ্গীর</a:t>
            </a:r>
            <a:r>
              <a:rPr lang="en-US" sz="3600" spc="150" dirty="0" smtClean="0">
                <a:ln w="11430"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spc="150" dirty="0" err="1" smtClean="0">
                <a:ln w="11430"/>
                <a:latin typeface="NikoshBAN" pitchFamily="2" charset="0"/>
                <a:cs typeface="NikoshBAN" pitchFamily="2" charset="0"/>
              </a:rPr>
              <a:t>রেজা</a:t>
            </a:r>
            <a:endParaRPr lang="en-US" sz="3600" spc="150" dirty="0" smtClean="0">
              <a:ln w="11430"/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spc="150" dirty="0" err="1" smtClean="0">
                <a:ln w="11430"/>
                <a:latin typeface="NikoshBAN" pitchFamily="2" charset="0"/>
                <a:cs typeface="NikoshBAN" pitchFamily="2" charset="0"/>
              </a:rPr>
              <a:t>প্রধান</a:t>
            </a:r>
            <a:r>
              <a:rPr lang="en-US" sz="2800" spc="150" dirty="0" smtClean="0">
                <a:ln w="11430"/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150" dirty="0" err="1" smtClean="0">
                <a:ln w="11430"/>
                <a:latin typeface="NikoshBAN" pitchFamily="2" charset="0"/>
                <a:cs typeface="NikoshBAN" pitchFamily="2" charset="0"/>
              </a:rPr>
              <a:t>শিক্ষক</a:t>
            </a:r>
            <a:endParaRPr lang="en-US" sz="2800" spc="150" dirty="0" smtClean="0">
              <a:ln w="11430"/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spc="150" dirty="0" err="1" smtClean="0">
                <a:ln w="11430"/>
                <a:latin typeface="NikoshBAN" pitchFamily="2" charset="0"/>
                <a:cs typeface="NikoshBAN" pitchFamily="2" charset="0"/>
              </a:rPr>
              <a:t>কানারহাট</a:t>
            </a:r>
            <a:r>
              <a:rPr lang="en-US" sz="2800" spc="150" dirty="0" smtClean="0">
                <a:ln w="11430"/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150" dirty="0" err="1" smtClean="0">
                <a:ln w="11430"/>
                <a:latin typeface="NikoshBAN" pitchFamily="2" charset="0"/>
                <a:cs typeface="NikoshBAN" pitchFamily="2" charset="0"/>
              </a:rPr>
              <a:t>মডেল</a:t>
            </a:r>
            <a:r>
              <a:rPr lang="en-US" sz="2800" spc="150" dirty="0" smtClean="0">
                <a:ln w="11430"/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150" dirty="0" err="1" smtClean="0">
                <a:ln w="11430"/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2800" spc="150" dirty="0" smtClean="0">
                <a:ln w="11430"/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150" dirty="0" err="1" smtClean="0">
                <a:ln w="11430"/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2800" spc="150" dirty="0" smtClean="0">
                <a:ln w="11430"/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150" dirty="0" err="1" smtClean="0">
                <a:ln w="11430"/>
                <a:latin typeface="NikoshBAN" pitchFamily="2" charset="0"/>
                <a:cs typeface="NikoshBAN" pitchFamily="2" charset="0"/>
              </a:rPr>
              <a:t>বিদ্যালয়</a:t>
            </a:r>
            <a:endParaRPr lang="en-US" sz="1400" spc="150" dirty="0" smtClean="0">
              <a:ln w="11430"/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 flipV="1">
            <a:off x="872616" y="1528423"/>
            <a:ext cx="7010400" cy="147977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819235" y="636636"/>
            <a:ext cx="1970412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60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</a:t>
            </a:r>
            <a:r>
              <a:rPr lang="en-US" sz="48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রিচিতি</a:t>
            </a:r>
            <a:endParaRPr lang="en-US" sz="4800" b="1" spc="150" dirty="0" smtClean="0">
              <a:ln w="11430"/>
              <a:solidFill>
                <a:srgbClr val="FF0000"/>
              </a:solidFill>
              <a:effectLst>
                <a:glow rad="101600">
                  <a:srgbClr val="FFFF00">
                    <a:alpha val="60000"/>
                  </a:srgbClr>
                </a:glow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 flipV="1">
            <a:off x="0" y="6191855"/>
            <a:ext cx="9144000" cy="228599"/>
          </a:xfrm>
          <a:prstGeom prst="rect">
            <a:avLst/>
          </a:prstGeom>
          <a:solidFill>
            <a:srgbClr val="FF66F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ransition spd="med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4930" y="92440"/>
            <a:ext cx="8947879" cy="6705600"/>
          </a:xfrm>
          <a:prstGeom prst="rect">
            <a:avLst/>
          </a:prstGeom>
          <a:solidFill>
            <a:schemeClr val="tx1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 descr="w-12.jpg"/>
          <p:cNvPicPr>
            <a:picLocks noChangeAspect="1"/>
          </p:cNvPicPr>
          <p:nvPr/>
        </p:nvPicPr>
        <p:blipFill>
          <a:blip r:embed="rId2" cstate="print">
            <a:lum contrast="40000"/>
          </a:blip>
          <a:stretch>
            <a:fillRect/>
          </a:stretch>
        </p:blipFill>
        <p:spPr>
          <a:xfrm>
            <a:off x="400341" y="537340"/>
            <a:ext cx="4114800" cy="274320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112500"/>
          </a:effectLst>
        </p:spPr>
      </p:pic>
      <p:pic>
        <p:nvPicPr>
          <p:cNvPr id="14" name="Picture 13" descr="w-15.jpg"/>
          <p:cNvPicPr>
            <a:picLocks noChangeAspect="1"/>
          </p:cNvPicPr>
          <p:nvPr/>
        </p:nvPicPr>
        <p:blipFill>
          <a:blip r:embed="rId3" cstate="print">
            <a:lum contrast="40000"/>
          </a:blip>
          <a:stretch>
            <a:fillRect/>
          </a:stretch>
        </p:blipFill>
        <p:spPr>
          <a:xfrm>
            <a:off x="4764531" y="3493958"/>
            <a:ext cx="4114800" cy="27432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14" descr="102.jpg"/>
          <p:cNvPicPr>
            <a:picLocks noChangeAspect="1"/>
          </p:cNvPicPr>
          <p:nvPr/>
        </p:nvPicPr>
        <p:blipFill>
          <a:blip r:embed="rId4" cstate="print">
            <a:lum contrast="40000"/>
          </a:blip>
          <a:stretch>
            <a:fillRect/>
          </a:stretch>
        </p:blipFill>
        <p:spPr>
          <a:xfrm>
            <a:off x="361447" y="3521753"/>
            <a:ext cx="4114800" cy="27432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16" descr="w-30.jpg"/>
          <p:cNvPicPr>
            <a:picLocks noChangeAspect="1"/>
          </p:cNvPicPr>
          <p:nvPr/>
        </p:nvPicPr>
        <p:blipFill>
          <a:blip r:embed="rId5" cstate="print">
            <a:lum contrast="40000"/>
          </a:blip>
          <a:stretch>
            <a:fillRect/>
          </a:stretch>
        </p:blipFill>
        <p:spPr>
          <a:xfrm>
            <a:off x="4756255" y="490930"/>
            <a:ext cx="4114800" cy="2743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590800" y="127337"/>
            <a:ext cx="4267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আজকের পাঠঃ </a:t>
            </a:r>
            <a:endParaRPr lang="en-US" sz="6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Rural road.jpg"/>
          <p:cNvPicPr>
            <a:picLocks noChangeAspect="1"/>
          </p:cNvPicPr>
          <p:nvPr/>
        </p:nvPicPr>
        <p:blipFill>
          <a:blip r:embed="rId2" cstate="print">
            <a:lum contrast="40000"/>
          </a:blip>
          <a:stretch>
            <a:fillRect/>
          </a:stretch>
        </p:blipFill>
        <p:spPr>
          <a:xfrm>
            <a:off x="0" y="990600"/>
            <a:ext cx="3017520" cy="2006649"/>
          </a:xfrm>
          <a:prstGeom prst="ellipse">
            <a:avLst/>
          </a:prstGeom>
        </p:spPr>
      </p:pic>
      <p:pic>
        <p:nvPicPr>
          <p:cNvPr id="7" name="Picture 6" descr="39620236.jpg"/>
          <p:cNvPicPr>
            <a:picLocks noChangeAspect="1"/>
          </p:cNvPicPr>
          <p:nvPr/>
        </p:nvPicPr>
        <p:blipFill>
          <a:blip r:embed="rId3" cstate="print">
            <a:lum bright="10000" contrast="40000"/>
          </a:blip>
          <a:stretch>
            <a:fillRect/>
          </a:stretch>
        </p:blipFill>
        <p:spPr>
          <a:xfrm>
            <a:off x="6126480" y="4594860"/>
            <a:ext cx="3017520" cy="2263140"/>
          </a:xfrm>
          <a:prstGeom prst="ellipse">
            <a:avLst/>
          </a:prstGeom>
        </p:spPr>
      </p:pic>
      <p:pic>
        <p:nvPicPr>
          <p:cNvPr id="8" name="Picture 7" descr="bambo-build-bridge-in-bangladesh.jpg"/>
          <p:cNvPicPr>
            <a:picLocks noChangeAspect="1"/>
          </p:cNvPicPr>
          <p:nvPr/>
        </p:nvPicPr>
        <p:blipFill>
          <a:blip r:embed="rId4" cstate="print">
            <a:lum bright="-10000" contrast="40000"/>
          </a:blip>
          <a:stretch>
            <a:fillRect/>
          </a:stretch>
        </p:blipFill>
        <p:spPr>
          <a:xfrm>
            <a:off x="0" y="4601311"/>
            <a:ext cx="3017520" cy="2256689"/>
          </a:xfrm>
          <a:prstGeom prst="ellipse">
            <a:avLst/>
          </a:prstGeom>
        </p:spPr>
      </p:pic>
      <p:pic>
        <p:nvPicPr>
          <p:cNvPr id="9" name="Picture 8" descr="6273480457_bd6fcc7514_z.jpg"/>
          <p:cNvPicPr>
            <a:picLocks noChangeAspect="1"/>
          </p:cNvPicPr>
          <p:nvPr/>
        </p:nvPicPr>
        <p:blipFill>
          <a:blip r:embed="rId5" cstate="print">
            <a:lum bright="10000" contrast="40000"/>
          </a:blip>
          <a:stretch>
            <a:fillRect/>
          </a:stretch>
        </p:blipFill>
        <p:spPr>
          <a:xfrm>
            <a:off x="6126480" y="914400"/>
            <a:ext cx="3017520" cy="2008529"/>
          </a:xfrm>
          <a:prstGeom prst="ellipse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667000" y="2743200"/>
            <a:ext cx="4419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সামাজিক সম্পদ </a:t>
            </a:r>
            <a:endParaRPr lang="en-US" sz="6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1828800" y="685800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রাস্তা,</a:t>
            </a:r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9144000" y="762000"/>
            <a:ext cx="190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পার্ক,  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448800" y="6150114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সেতু, </a:t>
            </a:r>
            <a:r>
              <a:rPr lang="bn-BD" sz="1600" dirty="0" smtClean="0"/>
              <a:t> </a:t>
            </a:r>
            <a:endParaRPr lang="en-US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-1676400" y="6211669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সাঁকো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667 0.00857 L 0.48333 0.4085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5" y="20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44444E-6 L -0.61667 0.4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8" y="200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25 0.05625 L -0.5625 -0.38819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0" y="-222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22222E-6 L 0.75 -0.39722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5" y="-1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661212" y="2794812"/>
            <a:ext cx="8077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-</a:t>
            </a:r>
          </a:p>
          <a:p>
            <a:pPr algn="just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সামাজিক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প্রয়োজনে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রাস্তা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সেতু-সাঁকো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খেলার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মাঠ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পার্ক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গুরুত্ব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ও ‍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লিখতে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13" name="Rectangle 12"/>
          <p:cNvSpPr/>
          <p:nvPr/>
        </p:nvSpPr>
        <p:spPr>
          <a:xfrm flipV="1">
            <a:off x="872616" y="1528423"/>
            <a:ext cx="7010400" cy="147977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25230" y="636636"/>
            <a:ext cx="229582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60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</a:t>
            </a:r>
            <a:r>
              <a:rPr lang="en-US" sz="48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খনফল</a:t>
            </a:r>
            <a:r>
              <a:rPr lang="en-US" sz="4800" b="1" spc="150" dirty="0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</a:t>
            </a:r>
          </a:p>
        </p:txBody>
      </p:sp>
      <p:sp>
        <p:nvSpPr>
          <p:cNvPr id="19" name="Rectangle 18"/>
          <p:cNvSpPr/>
          <p:nvPr/>
        </p:nvSpPr>
        <p:spPr>
          <a:xfrm flipV="1">
            <a:off x="0" y="6191855"/>
            <a:ext cx="9144000" cy="228599"/>
          </a:xfrm>
          <a:prstGeom prst="rect">
            <a:avLst/>
          </a:prstGeom>
          <a:solidFill>
            <a:srgbClr val="FF66F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49455" y="2072136"/>
            <a:ext cx="281038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72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</a:t>
            </a:r>
            <a:r>
              <a:rPr lang="en-US" sz="7200" b="1" spc="150" dirty="0" err="1" smtClean="0">
                <a:ln w="11430"/>
                <a:solidFill>
                  <a:srgbClr val="00B05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</a:t>
            </a:r>
            <a:r>
              <a:rPr lang="en-US" sz="7200" b="1" spc="150" dirty="0" err="1" smtClean="0">
                <a:ln w="11430"/>
                <a:solidFill>
                  <a:srgbClr val="7030A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স্থা</a:t>
            </a:r>
            <a:r>
              <a:rPr lang="en-US" sz="72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</a:t>
            </a:r>
            <a:r>
              <a:rPr lang="en-US" sz="7200" b="1" spc="150" dirty="0" err="1" smtClean="0">
                <a:ln w="11430"/>
                <a:solidFill>
                  <a:srgbClr val="7030A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</a:t>
            </a:r>
            <a:endParaRPr lang="en-US" sz="7200" b="1" spc="150" dirty="0" smtClean="0">
              <a:ln w="11430"/>
              <a:solidFill>
                <a:srgbClr val="7030A0"/>
              </a:solidFill>
              <a:effectLst>
                <a:glow rad="101600">
                  <a:srgbClr val="FFFF00">
                    <a:alpha val="60000"/>
                  </a:srgbClr>
                </a:glow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385184" y="3596136"/>
            <a:ext cx="256833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32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3200" b="1" spc="150" dirty="0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: </a:t>
            </a:r>
            <a:r>
              <a:rPr lang="en-US" sz="3200" b="1" spc="150" dirty="0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২0 </a:t>
            </a:r>
            <a:r>
              <a:rPr lang="en-US" sz="32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মিনিট</a:t>
            </a:r>
            <a:endParaRPr lang="en-US" sz="3200" b="1" spc="150" dirty="0" smtClean="0">
              <a:ln w="11430"/>
              <a:solidFill>
                <a:srgbClr val="FF0000"/>
              </a:solidFill>
              <a:effectLst>
                <a:glow rad="101600">
                  <a:srgbClr val="FFFF00">
                    <a:alpha val="60000"/>
                  </a:srgbClr>
                </a:glow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 descr="graphics-flower-line-652446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66800" y="5244871"/>
            <a:ext cx="7086600" cy="46622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flipV="1">
            <a:off x="1066800" y="835752"/>
            <a:ext cx="7010400" cy="147977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 flipV="1">
            <a:off x="0" y="6191855"/>
            <a:ext cx="9144000" cy="228599"/>
          </a:xfrm>
          <a:prstGeom prst="rect">
            <a:avLst/>
          </a:prstGeom>
          <a:solidFill>
            <a:srgbClr val="FF66F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ame 3"/>
          <p:cNvSpPr/>
          <p:nvPr/>
        </p:nvSpPr>
        <p:spPr>
          <a:xfrm>
            <a:off x="1250" y="-14990"/>
            <a:ext cx="9129010" cy="6841760"/>
          </a:xfrm>
          <a:prstGeom prst="frame">
            <a:avLst>
              <a:gd name="adj1" fmla="val 3102"/>
            </a:avLst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28600" y="227350"/>
            <a:ext cx="8686800" cy="53465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সামাজিক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সম্পদ</a:t>
            </a:r>
            <a:endParaRPr lang="en-US" sz="14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37" name="Straight Connector 36"/>
          <p:cNvCxnSpPr/>
          <p:nvPr/>
        </p:nvCxnSpPr>
        <p:spPr>
          <a:xfrm>
            <a:off x="381000" y="3810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397240" y="4572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413480" y="5334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429720" y="6096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987320" y="3810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6003560" y="4572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6019800" y="5334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6036040" y="6096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g-1.jpg"/>
          <p:cNvPicPr>
            <a:picLocks noChangeAspect="1"/>
          </p:cNvPicPr>
          <p:nvPr/>
        </p:nvPicPr>
        <p:blipFill>
          <a:blip r:embed="rId2" cstate="print">
            <a:lum contrast="30000"/>
          </a:blip>
          <a:stretch>
            <a:fillRect/>
          </a:stretch>
        </p:blipFill>
        <p:spPr>
          <a:xfrm>
            <a:off x="274820" y="2681990"/>
            <a:ext cx="3200400" cy="1828800"/>
          </a:xfrm>
          <a:prstGeom prst="rect">
            <a:avLst/>
          </a:prstGeom>
        </p:spPr>
      </p:pic>
      <p:pic>
        <p:nvPicPr>
          <p:cNvPr id="14" name="Picture 13" descr="m-4.jpg"/>
          <p:cNvPicPr>
            <a:picLocks noChangeAspect="1"/>
          </p:cNvPicPr>
          <p:nvPr/>
        </p:nvPicPr>
        <p:blipFill>
          <a:blip r:embed="rId3" cstate="print">
            <a:lum contrast="30000"/>
          </a:blip>
          <a:stretch>
            <a:fillRect/>
          </a:stretch>
        </p:blipFill>
        <p:spPr>
          <a:xfrm>
            <a:off x="276070" y="793230"/>
            <a:ext cx="3200400" cy="1828800"/>
          </a:xfrm>
          <a:prstGeom prst="rect">
            <a:avLst/>
          </a:prstGeom>
        </p:spPr>
      </p:pic>
      <p:pic>
        <p:nvPicPr>
          <p:cNvPr id="15" name="Picture 14" descr="mundir-2.jpg"/>
          <p:cNvPicPr>
            <a:picLocks noChangeAspect="1"/>
          </p:cNvPicPr>
          <p:nvPr/>
        </p:nvPicPr>
        <p:blipFill>
          <a:blip r:embed="rId4" cstate="print">
            <a:lum contrast="30000"/>
          </a:blip>
          <a:stretch>
            <a:fillRect/>
          </a:stretch>
        </p:blipFill>
        <p:spPr>
          <a:xfrm>
            <a:off x="3522690" y="806970"/>
            <a:ext cx="3200400" cy="182880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228600" y="4572000"/>
            <a:ext cx="8686800" cy="2057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304800" y="4754380"/>
            <a:ext cx="84582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যাতায়াতের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রাস্তা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প্রয়োজন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পাকা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রাস্তা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আধাপাকা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রাস্তা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কাঁচা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রাস্তা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ইত্যাদি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ধরনের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রাস্তা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রয়েছে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একস্থান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অন্য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স্থানে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চলাচলের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মানুষ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এসব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রাস্তা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400" dirty="0">
              <a:solidFill>
                <a:schemeClr val="bg1"/>
              </a:solidFill>
            </a:endParaRPr>
          </a:p>
        </p:txBody>
      </p:sp>
      <p:pic>
        <p:nvPicPr>
          <p:cNvPr id="18" name="Picture 17" descr="images.jpg"/>
          <p:cNvPicPr>
            <a:picLocks noChangeAspect="1"/>
          </p:cNvPicPr>
          <p:nvPr/>
        </p:nvPicPr>
        <p:blipFill>
          <a:blip r:embed="rId5" cstate="print">
            <a:lum contrast="30000"/>
          </a:blip>
          <a:stretch>
            <a:fillRect/>
          </a:stretch>
        </p:blipFill>
        <p:spPr>
          <a:xfrm>
            <a:off x="3520190" y="2681990"/>
            <a:ext cx="3200400" cy="1828800"/>
          </a:xfrm>
          <a:prstGeom prst="rect">
            <a:avLst/>
          </a:prstGeom>
        </p:spPr>
      </p:pic>
      <p:grpSp>
        <p:nvGrpSpPr>
          <p:cNvPr id="23" name="Group 22"/>
          <p:cNvGrpSpPr/>
          <p:nvPr/>
        </p:nvGrpSpPr>
        <p:grpSpPr>
          <a:xfrm>
            <a:off x="6751820" y="762000"/>
            <a:ext cx="2163580" cy="3810000"/>
            <a:chOff x="6751820" y="762000"/>
            <a:chExt cx="2163580" cy="3810000"/>
          </a:xfrm>
        </p:grpSpPr>
        <p:sp>
          <p:nvSpPr>
            <p:cNvPr id="17" name="Rectangle 16"/>
            <p:cNvSpPr/>
            <p:nvPr/>
          </p:nvSpPr>
          <p:spPr>
            <a:xfrm>
              <a:off x="6781800" y="762000"/>
              <a:ext cx="2133600" cy="3810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/>
            </a:p>
          </p:txBody>
        </p:sp>
        <p:sp>
          <p:nvSpPr>
            <p:cNvPr id="21" name="Right Triangle 20"/>
            <p:cNvSpPr/>
            <p:nvPr/>
          </p:nvSpPr>
          <p:spPr>
            <a:xfrm rot="10800000">
              <a:off x="6751820" y="776990"/>
              <a:ext cx="2148590" cy="1661410"/>
            </a:xfrm>
            <a:prstGeom prst="rtTriangle">
              <a:avLst/>
            </a:prstGeom>
            <a:solidFill>
              <a:srgbClr val="00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ight Triangle 21"/>
            <p:cNvSpPr/>
            <p:nvPr/>
          </p:nvSpPr>
          <p:spPr>
            <a:xfrm>
              <a:off x="6781800" y="2910590"/>
              <a:ext cx="2133600" cy="1661410"/>
            </a:xfrm>
            <a:prstGeom prst="rtTriangle">
              <a:avLst/>
            </a:prstGeom>
            <a:solidFill>
              <a:srgbClr val="00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7285704" y="2172863"/>
            <a:ext cx="990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রাস্তা</a:t>
            </a:r>
            <a:endParaRPr 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 tmFilter="0,0; .5, 1; 1, 1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9" grpId="1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ame 3"/>
          <p:cNvSpPr/>
          <p:nvPr/>
        </p:nvSpPr>
        <p:spPr>
          <a:xfrm>
            <a:off x="1250" y="-14990"/>
            <a:ext cx="9129010" cy="6841760"/>
          </a:xfrm>
          <a:prstGeom prst="frame">
            <a:avLst>
              <a:gd name="adj1" fmla="val 3102"/>
            </a:avLst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28600" y="227350"/>
            <a:ext cx="8686800" cy="53465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সামাজিক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সম্পদ</a:t>
            </a:r>
            <a:endParaRPr lang="en-US" sz="14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37" name="Straight Connector 36"/>
          <p:cNvCxnSpPr/>
          <p:nvPr/>
        </p:nvCxnSpPr>
        <p:spPr>
          <a:xfrm>
            <a:off x="381000" y="3810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397240" y="4572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413480" y="5334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429720" y="6096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987320" y="3810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6003560" y="4572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6019800" y="5334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6036040" y="6096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g-1.jpg"/>
          <p:cNvPicPr>
            <a:picLocks noChangeAspect="1"/>
          </p:cNvPicPr>
          <p:nvPr/>
        </p:nvPicPr>
        <p:blipFill>
          <a:blip r:embed="rId2" cstate="print">
            <a:lum contrast="30000"/>
          </a:blip>
          <a:stretch>
            <a:fillRect/>
          </a:stretch>
        </p:blipFill>
        <p:spPr>
          <a:xfrm>
            <a:off x="274820" y="2681990"/>
            <a:ext cx="3200400" cy="1828800"/>
          </a:xfrm>
          <a:prstGeom prst="rect">
            <a:avLst/>
          </a:prstGeom>
        </p:spPr>
      </p:pic>
      <p:pic>
        <p:nvPicPr>
          <p:cNvPr id="14" name="Picture 13" descr="m-4.jpg"/>
          <p:cNvPicPr>
            <a:picLocks noChangeAspect="1"/>
          </p:cNvPicPr>
          <p:nvPr/>
        </p:nvPicPr>
        <p:blipFill>
          <a:blip r:embed="rId3" cstate="print">
            <a:lum contrast="30000"/>
          </a:blip>
          <a:stretch>
            <a:fillRect/>
          </a:stretch>
        </p:blipFill>
        <p:spPr>
          <a:xfrm>
            <a:off x="276070" y="793230"/>
            <a:ext cx="3200400" cy="1828800"/>
          </a:xfrm>
          <a:prstGeom prst="rect">
            <a:avLst/>
          </a:prstGeom>
        </p:spPr>
      </p:pic>
      <p:pic>
        <p:nvPicPr>
          <p:cNvPr id="15" name="Picture 14" descr="mundir-2.jpg"/>
          <p:cNvPicPr>
            <a:picLocks noChangeAspect="1"/>
          </p:cNvPicPr>
          <p:nvPr/>
        </p:nvPicPr>
        <p:blipFill>
          <a:blip r:embed="rId4" cstate="print">
            <a:lum contrast="30000"/>
          </a:blip>
          <a:stretch>
            <a:fillRect/>
          </a:stretch>
        </p:blipFill>
        <p:spPr>
          <a:xfrm>
            <a:off x="3522690" y="806970"/>
            <a:ext cx="3200400" cy="182880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228600" y="4572000"/>
            <a:ext cx="8686800" cy="2057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790730" y="4926901"/>
            <a:ext cx="77886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নদী</a:t>
            </a:r>
            <a:r>
              <a:rPr lang="en-US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খাল</a:t>
            </a:r>
            <a:r>
              <a:rPr lang="en-US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ইত্যাদির</a:t>
            </a:r>
            <a:r>
              <a:rPr lang="en-US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ওপর</a:t>
            </a:r>
            <a:r>
              <a:rPr lang="en-US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সাঁকো</a:t>
            </a:r>
            <a:r>
              <a:rPr lang="en-US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সেতু</a:t>
            </a:r>
            <a:r>
              <a:rPr lang="en-US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রয়েছে</a:t>
            </a:r>
            <a:r>
              <a:rPr lang="en-US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এসব</a:t>
            </a:r>
            <a:r>
              <a:rPr lang="en-US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সেতু</a:t>
            </a:r>
            <a:r>
              <a:rPr lang="en-US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সাঁকো</a:t>
            </a:r>
            <a:r>
              <a:rPr lang="en-US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দিয়ে</a:t>
            </a:r>
            <a:r>
              <a:rPr lang="en-US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মানুষ</a:t>
            </a:r>
            <a:r>
              <a:rPr lang="en-US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যাতায়াত</a:t>
            </a:r>
            <a:r>
              <a:rPr lang="en-US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18" name="Picture 17" descr="images.jpg"/>
          <p:cNvPicPr>
            <a:picLocks noChangeAspect="1"/>
          </p:cNvPicPr>
          <p:nvPr/>
        </p:nvPicPr>
        <p:blipFill>
          <a:blip r:embed="rId5" cstate="print">
            <a:lum contrast="30000"/>
          </a:blip>
          <a:stretch>
            <a:fillRect/>
          </a:stretch>
        </p:blipFill>
        <p:spPr>
          <a:xfrm>
            <a:off x="3520190" y="2681990"/>
            <a:ext cx="3200400" cy="1828800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6751820" y="762000"/>
            <a:ext cx="2163580" cy="3810000"/>
            <a:chOff x="6751820" y="762000"/>
            <a:chExt cx="2163580" cy="3810000"/>
          </a:xfrm>
        </p:grpSpPr>
        <p:sp>
          <p:nvSpPr>
            <p:cNvPr id="21" name="Rectangle 20"/>
            <p:cNvSpPr/>
            <p:nvPr/>
          </p:nvSpPr>
          <p:spPr>
            <a:xfrm>
              <a:off x="6781800" y="762000"/>
              <a:ext cx="2133600" cy="3810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/>
            </a:p>
          </p:txBody>
        </p:sp>
        <p:sp>
          <p:nvSpPr>
            <p:cNvPr id="22" name="Right Triangle 21"/>
            <p:cNvSpPr/>
            <p:nvPr/>
          </p:nvSpPr>
          <p:spPr>
            <a:xfrm rot="10800000">
              <a:off x="6751820" y="776990"/>
              <a:ext cx="2148590" cy="1661410"/>
            </a:xfrm>
            <a:prstGeom prst="rtTriangle">
              <a:avLst/>
            </a:prstGeom>
            <a:solidFill>
              <a:srgbClr val="00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ight Triangle 22"/>
            <p:cNvSpPr/>
            <p:nvPr/>
          </p:nvSpPr>
          <p:spPr>
            <a:xfrm>
              <a:off x="6781800" y="2910590"/>
              <a:ext cx="2133600" cy="1661410"/>
            </a:xfrm>
            <a:prstGeom prst="rtTriangle">
              <a:avLst/>
            </a:prstGeom>
            <a:solidFill>
              <a:srgbClr val="00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6887496" y="2347452"/>
            <a:ext cx="20868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সেতু-সাঁকো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 tmFilter="0,0; .5, 1; 1, 1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9" grpId="0"/>
      <p:bldP spid="2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471</TotalTime>
  <Words>390</Words>
  <Application>Microsoft Office PowerPoint</Application>
  <PresentationFormat>On-screen Show (4:3)</PresentationFormat>
  <Paragraphs>74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PTI</dc:creator>
  <cp:lastModifiedBy>PTI</cp:lastModifiedBy>
  <cp:revision>169</cp:revision>
  <dcterms:created xsi:type="dcterms:W3CDTF">2013-03-11T14:31:44Z</dcterms:created>
  <dcterms:modified xsi:type="dcterms:W3CDTF">2013-05-23T15:05:03Z</dcterms:modified>
</cp:coreProperties>
</file>